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7" roundtripDataSignature="AMtx7mgYIyOodAnvPlY4UsbAHcttHvlf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17070004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17070004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1e17070004b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e17070004b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e17070004b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1e17070004b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e17070004b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e17070004b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1e17070004b_0_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e17070004b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e17070004b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1e17070004b_0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e17070004b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e17070004b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1e17070004b_0_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e19d315a32_0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e19d315a32_0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e19d315a32_0_6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19d315a32_0_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e19d315a32_0_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1e19d315a32_0_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e19d315a32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e19d315a32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1e19d315a32_0_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e19d315a32_0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e19d315a32_0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1e19d315a32_0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e17070004b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e17070004b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1e17070004b_0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e19d315a32_0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e19d315a32_0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1e19d315a32_0_10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e19d315a32_0_1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e19d315a32_0_1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1e19d315a32_0_1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e19d315a32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1e19d315a32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e19d315a32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1e19d315a32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g1e19d315a32_0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e19d315a32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1e19d315a32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g1e19d315a32_0_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e19d315a3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g1e19d315a3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e19d315a32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e19d315a32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1e19d315a32_0_5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a Aula Conceitual">
  <p:cSld name="Capa Aula Conceitua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4"/>
          <p:cNvSpPr txBox="1"/>
          <p:nvPr>
            <p:ph type="title"/>
          </p:nvPr>
        </p:nvSpPr>
        <p:spPr>
          <a:xfrm>
            <a:off x="1574800" y="2143125"/>
            <a:ext cx="9982200" cy="7855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4"/>
          <p:cNvSpPr txBox="1"/>
          <p:nvPr>
            <p:ph idx="1" type="body"/>
          </p:nvPr>
        </p:nvSpPr>
        <p:spPr>
          <a:xfrm>
            <a:off x="1574800" y="3721100"/>
            <a:ext cx="89281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" name="Google Shape;17;p14"/>
          <p:cNvSpPr txBox="1"/>
          <p:nvPr/>
        </p:nvSpPr>
        <p:spPr>
          <a:xfrm>
            <a:off x="9662325" y="787400"/>
            <a:ext cx="162095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2800" u="none" cap="none" strike="noStrik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Unidade: </a:t>
            </a:r>
            <a:endParaRPr/>
          </a:p>
        </p:txBody>
      </p:sp>
      <p:sp>
        <p:nvSpPr>
          <p:cNvPr id="18" name="Google Shape;18;p14"/>
          <p:cNvSpPr txBox="1"/>
          <p:nvPr/>
        </p:nvSpPr>
        <p:spPr>
          <a:xfrm>
            <a:off x="10198100" y="1183597"/>
            <a:ext cx="1050288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2800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Aula: 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">
  <p:cSld name="Conteú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 txBox="1"/>
          <p:nvPr>
            <p:ph type="title"/>
          </p:nvPr>
        </p:nvSpPr>
        <p:spPr>
          <a:xfrm>
            <a:off x="571500" y="365125"/>
            <a:ext cx="11112500" cy="7855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2" type="sldNum"/>
          </p:nvPr>
        </p:nvSpPr>
        <p:spPr>
          <a:xfrm>
            <a:off x="-38100" y="0"/>
            <a:ext cx="482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ctr">
              <a:spcBef>
                <a:spcPts val="0"/>
              </a:spcBef>
              <a:buNone/>
              <a:defRPr b="1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ctr">
              <a:spcBef>
                <a:spcPts val="0"/>
              </a:spcBef>
              <a:buNone/>
              <a:defRPr b="1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ctr">
              <a:spcBef>
                <a:spcPts val="0"/>
              </a:spcBef>
              <a:buNone/>
              <a:defRPr b="1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ctr">
              <a:spcBef>
                <a:spcPts val="0"/>
              </a:spcBef>
              <a:buNone/>
              <a:defRPr b="1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ctr">
              <a:spcBef>
                <a:spcPts val="0"/>
              </a:spcBef>
              <a:buNone/>
              <a:defRPr b="1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ctr">
              <a:spcBef>
                <a:spcPts val="0"/>
              </a:spcBef>
              <a:buNone/>
              <a:defRPr b="1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ctr">
              <a:spcBef>
                <a:spcPts val="0"/>
              </a:spcBef>
              <a:buNone/>
              <a:defRPr b="1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ctr">
              <a:spcBef>
                <a:spcPts val="0"/>
              </a:spcBef>
              <a:buNone/>
              <a:defRPr b="1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" name="Google Shape;22;p15"/>
          <p:cNvSpPr txBox="1"/>
          <p:nvPr>
            <p:ph idx="1" type="body"/>
          </p:nvPr>
        </p:nvSpPr>
        <p:spPr>
          <a:xfrm>
            <a:off x="571500" y="1438275"/>
            <a:ext cx="11417300" cy="4924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a Encontro ao Vivo">
  <p:cSld name="Capa Encontro ao Viv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type="title"/>
          </p:nvPr>
        </p:nvSpPr>
        <p:spPr>
          <a:xfrm>
            <a:off x="1574800" y="2143125"/>
            <a:ext cx="9982200" cy="7855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" type="body"/>
          </p:nvPr>
        </p:nvSpPr>
        <p:spPr>
          <a:xfrm>
            <a:off x="1574800" y="3721100"/>
            <a:ext cx="89281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7855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1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11605517" y="6472327"/>
            <a:ext cx="56593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"/>
          <p:cNvSpPr txBox="1"/>
          <p:nvPr>
            <p:ph type="title"/>
          </p:nvPr>
        </p:nvSpPr>
        <p:spPr>
          <a:xfrm>
            <a:off x="1574800" y="2143125"/>
            <a:ext cx="9969500" cy="7855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1" name="Google Shape;31;p1"/>
          <p:cNvSpPr txBox="1"/>
          <p:nvPr>
            <p:ph idx="1" type="body"/>
          </p:nvPr>
        </p:nvSpPr>
        <p:spPr>
          <a:xfrm>
            <a:off x="1574800" y="3721100"/>
            <a:ext cx="8928100" cy="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pt-BR"/>
              <a:t>Prof. Me. João Choma Neto</a:t>
            </a:r>
            <a:endParaRPr/>
          </a:p>
        </p:txBody>
      </p:sp>
      <p:sp>
        <p:nvSpPr>
          <p:cNvPr id="32" name="Google Shape;32;p1"/>
          <p:cNvSpPr txBox="1"/>
          <p:nvPr/>
        </p:nvSpPr>
        <p:spPr>
          <a:xfrm>
            <a:off x="11023600" y="792914"/>
            <a:ext cx="5842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33" name="Google Shape;33;p1"/>
          <p:cNvSpPr txBox="1"/>
          <p:nvPr/>
        </p:nvSpPr>
        <p:spPr>
          <a:xfrm>
            <a:off x="10998200" y="1197303"/>
            <a:ext cx="5842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e17070004b_0_0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AGENTES</a:t>
            </a:r>
            <a:endParaRPr/>
          </a:p>
        </p:txBody>
      </p:sp>
      <p:sp>
        <p:nvSpPr>
          <p:cNvPr id="99" name="Google Shape;99;g1e17070004b_0_0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0" name="Google Shape;100;g1e17070004b_0_0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É possível definir agente como um artefato equipado de sensores com capacidade para perceber o ambiente e agir esse ambiente por meio de atuadores (RUSSELL, 2013)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Sensores equivalem a:</a:t>
            </a:r>
            <a:endParaRPr/>
          </a:p>
          <a:p>
            <a:pPr indent="-342900" lvl="1" marL="914400" rtl="0" algn="l">
              <a:spcBef>
                <a:spcPts val="50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O</a:t>
            </a:r>
            <a:r>
              <a:rPr lang="pt-BR"/>
              <a:t>lhos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Ouvidos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Nariz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Aos órgãos do tato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Atuadores equivalem a:</a:t>
            </a:r>
            <a:endParaRPr/>
          </a:p>
          <a:p>
            <a:pPr indent="-342900" lvl="1" marL="914400" rtl="0" algn="l">
              <a:spcBef>
                <a:spcPts val="50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Mãos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Pernas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Boca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Outros órgãos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e17070004b_0_8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AGENTES</a:t>
            </a:r>
            <a:endParaRPr/>
          </a:p>
        </p:txBody>
      </p:sp>
      <p:sp>
        <p:nvSpPr>
          <p:cNvPr id="107" name="Google Shape;107;g1e17070004b_0_8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8" name="Google Shape;108;g1e17070004b_0_8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Um robô pode ter sensores como: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Câmeras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Dispositivos de infravermelho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Sensores de som e ultrassom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Sensores de movimento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Sensores de temperatura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Sensores de umidade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Um robô pode ter atuadores como: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Motores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Rodas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Pistões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Relês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Luzes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e17070004b_0_16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AGENTES</a:t>
            </a:r>
            <a:endParaRPr/>
          </a:p>
        </p:txBody>
      </p:sp>
      <p:sp>
        <p:nvSpPr>
          <p:cNvPr id="115" name="Google Shape;115;g1e17070004b_0_16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6" name="Google Shape;116;g1e17070004b_0_16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Um agente precisa também processar os sinais provenientes dos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sensores para efetuar sobre o ambiente alguma ação que possa ser caracterizada como inteligente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e17070004b_0_26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AGENTES</a:t>
            </a:r>
            <a:endParaRPr/>
          </a:p>
        </p:txBody>
      </p:sp>
      <p:sp>
        <p:nvSpPr>
          <p:cNvPr id="123" name="Google Shape;123;g1e17070004b_0_26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4" name="Google Shape;124;g1e17070004b_0_26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g1e17070004b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825" y="1093750"/>
            <a:ext cx="8574751" cy="5269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1e17070004b_0_26"/>
          <p:cNvSpPr txBox="1"/>
          <p:nvPr/>
        </p:nvSpPr>
        <p:spPr>
          <a:xfrm>
            <a:off x="3352800" y="6276975"/>
            <a:ext cx="548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FONTE: Medeiros (2018)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e17070004b_0_35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AGENTES</a:t>
            </a:r>
            <a:endParaRPr/>
          </a:p>
        </p:txBody>
      </p:sp>
      <p:sp>
        <p:nvSpPr>
          <p:cNvPr id="133" name="Google Shape;133;g1e17070004b_0_35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4" name="Google Shape;134;g1e17070004b_0_35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É possível definir </a:t>
            </a:r>
            <a:r>
              <a:rPr b="1" lang="pt-BR" sz="3000"/>
              <a:t>percepções</a:t>
            </a:r>
            <a:r>
              <a:rPr lang="pt-BR" sz="3000"/>
              <a:t> como os </a:t>
            </a:r>
            <a:r>
              <a:rPr lang="pt-BR" sz="3000" u="sng"/>
              <a:t>sinais</a:t>
            </a:r>
            <a:r>
              <a:rPr lang="pt-BR" sz="3000"/>
              <a:t> que são </a:t>
            </a:r>
            <a:r>
              <a:rPr lang="pt-BR" sz="3000" u="sng"/>
              <a:t>captados</a:t>
            </a:r>
            <a:r>
              <a:rPr lang="pt-BR" sz="3000"/>
              <a:t> do ambiente pelos sensores do agente</a:t>
            </a:r>
            <a:endParaRPr sz="3000"/>
          </a:p>
          <a:p>
            <a:pPr indent="-4191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A </a:t>
            </a:r>
            <a:r>
              <a:rPr b="1" lang="pt-BR" sz="3000"/>
              <a:t>sequência de percepções</a:t>
            </a:r>
            <a:r>
              <a:rPr lang="pt-BR" sz="3000"/>
              <a:t> do agente é a </a:t>
            </a:r>
            <a:r>
              <a:rPr lang="pt-BR" sz="3000" u="sng"/>
              <a:t>história</a:t>
            </a:r>
            <a:r>
              <a:rPr lang="pt-BR" sz="3000"/>
              <a:t> </a:t>
            </a:r>
            <a:r>
              <a:rPr lang="pt-BR" sz="3000" u="sng"/>
              <a:t>completa</a:t>
            </a:r>
            <a:r>
              <a:rPr lang="pt-BR" sz="3000"/>
              <a:t> de tudo o que o </a:t>
            </a:r>
            <a:r>
              <a:rPr lang="pt-BR" sz="3000" u="sng"/>
              <a:t>agente</a:t>
            </a:r>
            <a:r>
              <a:rPr lang="pt-BR" sz="3000"/>
              <a:t> já </a:t>
            </a:r>
            <a:r>
              <a:rPr lang="pt-BR" sz="3000" u="sng"/>
              <a:t>percebeu</a:t>
            </a:r>
            <a:r>
              <a:rPr lang="pt-BR" sz="3000"/>
              <a:t> </a:t>
            </a:r>
            <a:endParaRPr sz="3000"/>
          </a:p>
          <a:p>
            <a:pPr indent="-4191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Em geral, a </a:t>
            </a:r>
            <a:r>
              <a:rPr b="1" lang="pt-BR" sz="3000"/>
              <a:t>escolha</a:t>
            </a:r>
            <a:r>
              <a:rPr lang="pt-BR" sz="3000"/>
              <a:t> de ação de um agente em qualquer instante pode </a:t>
            </a:r>
            <a:r>
              <a:rPr lang="pt-BR" sz="3000" u="sng"/>
              <a:t>depender</a:t>
            </a:r>
            <a:r>
              <a:rPr lang="pt-BR" sz="3000"/>
              <a:t> da </a:t>
            </a:r>
            <a:r>
              <a:rPr lang="pt-BR" sz="3000" u="sng"/>
              <a:t>sequência</a:t>
            </a:r>
            <a:r>
              <a:rPr lang="pt-BR" sz="3000"/>
              <a:t> </a:t>
            </a:r>
            <a:r>
              <a:rPr lang="pt-BR" sz="3000" u="sng"/>
              <a:t>inteira</a:t>
            </a:r>
            <a:r>
              <a:rPr lang="pt-BR" sz="3000"/>
              <a:t> de percepções recebidas até o momento, mas não de percepções </a:t>
            </a:r>
            <a:r>
              <a:rPr b="1" lang="pt-BR" sz="3000"/>
              <a:t>não recebidas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19d315a32_0_61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TIPOS DE AGENTES</a:t>
            </a:r>
            <a:endParaRPr/>
          </a:p>
        </p:txBody>
      </p:sp>
      <p:sp>
        <p:nvSpPr>
          <p:cNvPr id="141" name="Google Shape;141;g1e19d315a32_0_61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2" name="Google Shape;142;g1e19d315a32_0_61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45720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Segundo Russel (2013), os agentes podem ser assim </a:t>
            </a:r>
            <a:r>
              <a:rPr lang="pt-BR" sz="3000" u="sng"/>
              <a:t>classificados</a:t>
            </a:r>
            <a:r>
              <a:rPr lang="pt-BR" sz="3000"/>
              <a:t>: </a:t>
            </a:r>
            <a:endParaRPr sz="3000"/>
          </a:p>
          <a:p>
            <a:pPr indent="-4191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pt-BR" sz="3000"/>
              <a:t>Agentes </a:t>
            </a:r>
            <a:r>
              <a:rPr b="1" lang="pt-BR" sz="3000"/>
              <a:t>reativos</a:t>
            </a:r>
            <a:r>
              <a:rPr lang="pt-BR" sz="3000"/>
              <a:t> simples</a:t>
            </a:r>
            <a:endParaRPr sz="3000"/>
          </a:p>
          <a:p>
            <a:pPr indent="-4191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pt-BR" sz="3000"/>
              <a:t>Agentes </a:t>
            </a:r>
            <a:r>
              <a:rPr b="1" lang="pt-BR" sz="3000"/>
              <a:t>reativos</a:t>
            </a:r>
            <a:r>
              <a:rPr lang="pt-BR" sz="3000"/>
              <a:t> baseados em modelo </a:t>
            </a:r>
            <a:endParaRPr sz="3000"/>
          </a:p>
          <a:p>
            <a:pPr indent="-4191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pt-BR" sz="3000"/>
              <a:t>Agentes baseados em </a:t>
            </a:r>
            <a:r>
              <a:rPr b="1" lang="pt-BR" sz="3000"/>
              <a:t>objetivos</a:t>
            </a:r>
            <a:endParaRPr sz="3000"/>
          </a:p>
          <a:p>
            <a:pPr indent="-4191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</a:pPr>
            <a:r>
              <a:rPr lang="pt-BR" sz="3000"/>
              <a:t>Agentes baseados na </a:t>
            </a:r>
            <a:r>
              <a:rPr b="1" lang="pt-BR" sz="3000"/>
              <a:t>utilidade</a:t>
            </a:r>
            <a:r>
              <a:rPr lang="pt-BR" sz="3000"/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e19d315a32_0_76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 ENTRE AGENTES</a:t>
            </a:r>
            <a:endParaRPr/>
          </a:p>
        </p:txBody>
      </p:sp>
      <p:sp>
        <p:nvSpPr>
          <p:cNvPr id="149" name="Google Shape;149;g1e19d315a32_0_76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0" name="Google Shape;150;g1e19d315a32_0_76"/>
          <p:cNvSpPr txBox="1"/>
          <p:nvPr>
            <p:ph idx="1" type="body"/>
          </p:nvPr>
        </p:nvSpPr>
        <p:spPr>
          <a:xfrm>
            <a:off x="571500" y="1438275"/>
            <a:ext cx="50292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Agentes que desenvolvam </a:t>
            </a:r>
            <a:r>
              <a:rPr b="1" lang="pt-BR" sz="3000">
                <a:solidFill>
                  <a:schemeClr val="dk2"/>
                </a:solidFill>
              </a:rPr>
              <a:t>tarefas simples</a:t>
            </a:r>
            <a:endParaRPr b="1" sz="3000">
              <a:solidFill>
                <a:schemeClr val="dk2"/>
              </a:solidFill>
            </a:endParaRPr>
          </a:p>
          <a:p>
            <a:pPr indent="-419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Um </a:t>
            </a:r>
            <a:r>
              <a:rPr lang="pt-BR" sz="3000" u="sng"/>
              <a:t>robô</a:t>
            </a:r>
            <a:r>
              <a:rPr lang="pt-BR" sz="3000"/>
              <a:t> </a:t>
            </a:r>
            <a:r>
              <a:rPr lang="pt-BR" sz="3000" u="sng"/>
              <a:t>aspirador</a:t>
            </a:r>
            <a:r>
              <a:rPr lang="pt-BR" sz="3000"/>
              <a:t>, têm uma </a:t>
            </a:r>
            <a:r>
              <a:rPr lang="pt-BR" sz="3000" u="sng"/>
              <a:t>função</a:t>
            </a:r>
            <a:r>
              <a:rPr lang="pt-BR" sz="3000"/>
              <a:t> de agente </a:t>
            </a:r>
            <a:r>
              <a:rPr lang="pt-BR" sz="3000" u="sng"/>
              <a:t>bem</a:t>
            </a:r>
            <a:r>
              <a:rPr lang="pt-BR" sz="3000"/>
              <a:t> </a:t>
            </a:r>
            <a:r>
              <a:rPr lang="pt-BR" sz="3000" u="sng"/>
              <a:t>delimitada</a:t>
            </a:r>
            <a:r>
              <a:rPr lang="pt-BR" sz="3000"/>
              <a:t>, de forma a produzir um comportamento a ser aplicado a uma gama bem </a:t>
            </a:r>
            <a:r>
              <a:rPr lang="pt-BR" sz="3000" u="sng"/>
              <a:t>definida</a:t>
            </a:r>
            <a:r>
              <a:rPr lang="pt-BR" sz="3000"/>
              <a:t> de </a:t>
            </a:r>
            <a:r>
              <a:rPr lang="pt-BR" sz="3000" u="sng"/>
              <a:t>ambientes</a:t>
            </a:r>
            <a:r>
              <a:rPr lang="pt-BR" sz="3000"/>
              <a:t> nos quais ele pode fazer a limpeza</a:t>
            </a:r>
            <a:endParaRPr sz="30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pic>
        <p:nvPicPr>
          <p:cNvPr id="151" name="Google Shape;151;g1e19d315a32_0_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1625" y="1247775"/>
            <a:ext cx="620925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e19d315a32_0_84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 ENTRE AGENTES</a:t>
            </a:r>
            <a:endParaRPr/>
          </a:p>
        </p:txBody>
      </p:sp>
      <p:sp>
        <p:nvSpPr>
          <p:cNvPr id="158" name="Google Shape;158;g1e19d315a32_0_84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9" name="Google Shape;159;g1e19d315a32_0_84"/>
          <p:cNvSpPr txBox="1"/>
          <p:nvPr>
            <p:ph idx="1" type="body"/>
          </p:nvPr>
        </p:nvSpPr>
        <p:spPr>
          <a:xfrm>
            <a:off x="571500" y="1438275"/>
            <a:ext cx="50292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86080" lvl="0" marL="45720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Com base nesse exemplo de mundo do robô aspirador de pó, podemos imaginar uma </a:t>
            </a:r>
            <a:r>
              <a:rPr b="1" lang="pt-BR"/>
              <a:t>série</a:t>
            </a:r>
            <a:r>
              <a:rPr lang="pt-BR"/>
              <a:t> </a:t>
            </a:r>
            <a:r>
              <a:rPr b="1" lang="pt-BR"/>
              <a:t>de</a:t>
            </a:r>
            <a:r>
              <a:rPr lang="pt-BR"/>
              <a:t> </a:t>
            </a:r>
            <a:r>
              <a:rPr b="1" lang="pt-BR"/>
              <a:t>variações</a:t>
            </a:r>
            <a:endParaRPr/>
          </a:p>
          <a:p>
            <a:pPr indent="-38608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Para a construção do quadro (com a função do agente), foram escolhidas apenas </a:t>
            </a:r>
            <a:r>
              <a:rPr b="1" lang="pt-BR"/>
              <a:t>quatro</a:t>
            </a:r>
            <a:r>
              <a:rPr lang="pt-BR"/>
              <a:t> </a:t>
            </a:r>
            <a:r>
              <a:rPr b="1" lang="pt-BR"/>
              <a:t>ações</a:t>
            </a:r>
            <a:r>
              <a:rPr lang="pt-BR"/>
              <a:t> possíveis: </a:t>
            </a:r>
            <a:endParaRPr/>
          </a:p>
          <a:p>
            <a:pPr indent="-317182" lvl="1" marL="9144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5000"/>
              <a:buFont typeface="Calibri"/>
              <a:buChar char="○"/>
            </a:pPr>
            <a:r>
              <a:rPr lang="pt-BR"/>
              <a:t>1) mover-se para frente;</a:t>
            </a:r>
            <a:endParaRPr/>
          </a:p>
          <a:p>
            <a:pPr indent="-317182" lvl="1" marL="9144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5000"/>
              <a:buFont typeface="Calibri"/>
              <a:buChar char="○"/>
            </a:pPr>
            <a:r>
              <a:rPr lang="pt-BR"/>
              <a:t>2) mover-se à direita;</a:t>
            </a:r>
            <a:endParaRPr/>
          </a:p>
          <a:p>
            <a:pPr indent="-317182" lvl="1" marL="9144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5000"/>
              <a:buFont typeface="Calibri"/>
              <a:buChar char="○"/>
            </a:pPr>
            <a:r>
              <a:rPr lang="pt-BR"/>
              <a:t>3) aspirar o pó; </a:t>
            </a:r>
            <a:endParaRPr/>
          </a:p>
          <a:p>
            <a:pPr indent="-317182" lvl="1" marL="9144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75000"/>
              <a:buFont typeface="Calibri"/>
              <a:buChar char="○"/>
            </a:pPr>
            <a:r>
              <a:rPr lang="pt-BR"/>
              <a:t>4) parar. 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pic>
        <p:nvPicPr>
          <p:cNvPr id="160" name="Google Shape;160;g1e19d315a32_0_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1625" y="1247775"/>
            <a:ext cx="620925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e19d315a32_0_92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 ENTRE AGENTES</a:t>
            </a:r>
            <a:endParaRPr/>
          </a:p>
        </p:txBody>
      </p:sp>
      <p:sp>
        <p:nvSpPr>
          <p:cNvPr id="167" name="Google Shape;167;g1e19d315a32_0_92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8" name="Google Shape;168;g1e19d315a32_0_92"/>
          <p:cNvSpPr txBox="1"/>
          <p:nvPr>
            <p:ph idx="1" type="body"/>
          </p:nvPr>
        </p:nvSpPr>
        <p:spPr>
          <a:xfrm>
            <a:off x="571500" y="1438275"/>
            <a:ext cx="50292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rtl="0" algn="l">
              <a:spcBef>
                <a:spcPts val="5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Esse agente é inteligente?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Raciocínio</a:t>
            </a:r>
            <a:endParaRPr sz="24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Aprendizado</a:t>
            </a:r>
            <a:endParaRPr sz="24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Planejamento</a:t>
            </a:r>
            <a:endParaRPr sz="24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Criatividade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pic>
        <p:nvPicPr>
          <p:cNvPr id="169" name="Google Shape;169;g1e19d315a32_0_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1625" y="1247775"/>
            <a:ext cx="620925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e17070004b_0_42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 ENTRE AGENTES</a:t>
            </a:r>
            <a:endParaRPr/>
          </a:p>
        </p:txBody>
      </p:sp>
      <p:sp>
        <p:nvSpPr>
          <p:cNvPr id="176" name="Google Shape;176;g1e17070004b_0_42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7" name="Google Shape;177;g1e17070004b_0_42"/>
          <p:cNvSpPr txBox="1"/>
          <p:nvPr>
            <p:ph idx="1" type="body"/>
          </p:nvPr>
        </p:nvSpPr>
        <p:spPr>
          <a:xfrm>
            <a:off x="571500" y="1438275"/>
            <a:ext cx="586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000"/>
              <a:buChar char="●"/>
            </a:pPr>
            <a:r>
              <a:rPr lang="pt-BR" sz="3000"/>
              <a:t>Um robô destinado a </a:t>
            </a:r>
            <a:r>
              <a:rPr lang="pt-BR" sz="3000" u="sng"/>
              <a:t>jogar</a:t>
            </a:r>
            <a:r>
              <a:rPr lang="pt-BR" sz="3000"/>
              <a:t> </a:t>
            </a:r>
            <a:r>
              <a:rPr lang="pt-BR" sz="3000" u="sng"/>
              <a:t>xadrez</a:t>
            </a:r>
            <a:r>
              <a:rPr lang="pt-BR" sz="3000"/>
              <a:t> apresenta um </a:t>
            </a:r>
            <a:r>
              <a:rPr b="1" lang="pt-BR" sz="3000"/>
              <a:t>desafio</a:t>
            </a:r>
            <a:r>
              <a:rPr lang="pt-BR" sz="3000"/>
              <a:t>, pois a </a:t>
            </a:r>
            <a:r>
              <a:rPr lang="pt-BR" sz="3000" u="sng"/>
              <a:t>quantidade</a:t>
            </a:r>
            <a:r>
              <a:rPr lang="pt-BR" sz="3000"/>
              <a:t> de </a:t>
            </a:r>
            <a:r>
              <a:rPr lang="pt-BR" sz="3000" u="sng"/>
              <a:t>jogadas</a:t>
            </a:r>
            <a:r>
              <a:rPr lang="pt-BR" sz="3000"/>
              <a:t> possíveis chega a valores astronômicos (aproximadamente 10</a:t>
            </a:r>
            <a:r>
              <a:rPr baseline="30000" lang="pt-BR" sz="3000"/>
              <a:t>120</a:t>
            </a:r>
            <a:r>
              <a:rPr lang="pt-BR" sz="3000"/>
              <a:t> possibilidades)</a:t>
            </a:r>
            <a:endParaRPr sz="3000"/>
          </a:p>
        </p:txBody>
      </p:sp>
      <p:pic>
        <p:nvPicPr>
          <p:cNvPr id="178" name="Google Shape;178;g1e17070004b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8525" y="1683038"/>
            <a:ext cx="5362500" cy="349192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1e17070004b_0_42"/>
          <p:cNvSpPr txBox="1"/>
          <p:nvPr/>
        </p:nvSpPr>
        <p:spPr>
          <a:xfrm>
            <a:off x="6153150" y="5314950"/>
            <a:ext cx="596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Calibri"/>
                <a:ea typeface="Calibri"/>
                <a:cs typeface="Calibri"/>
                <a:sym typeface="Calibri"/>
              </a:rPr>
              <a:t>FONTE: https://acervofolha.blogfolha.uol.com.br/files/2017/05/capa.jpg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"/>
          <p:cNvSpPr txBox="1"/>
          <p:nvPr>
            <p:ph type="title"/>
          </p:nvPr>
        </p:nvSpPr>
        <p:spPr>
          <a:xfrm>
            <a:off x="571500" y="365125"/>
            <a:ext cx="11112500" cy="7855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pt-BR"/>
              <a:t>CONTEÚDO</a:t>
            </a:r>
            <a:endParaRPr/>
          </a:p>
        </p:txBody>
      </p:sp>
      <p:sp>
        <p:nvSpPr>
          <p:cNvPr id="39" name="Google Shape;39;p2"/>
          <p:cNvSpPr txBox="1"/>
          <p:nvPr>
            <p:ph idx="12" type="sldNum"/>
          </p:nvPr>
        </p:nvSpPr>
        <p:spPr>
          <a:xfrm>
            <a:off x="-38100" y="0"/>
            <a:ext cx="482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0" name="Google Shape;40;p2"/>
          <p:cNvSpPr txBox="1"/>
          <p:nvPr>
            <p:ph idx="1" type="body"/>
          </p:nvPr>
        </p:nvSpPr>
        <p:spPr>
          <a:xfrm>
            <a:off x="571500" y="1438275"/>
            <a:ext cx="11417300" cy="4924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oto Sans Symbols"/>
              <a:buChar char="❖"/>
            </a:pPr>
            <a:r>
              <a:rPr lang="pt-BR" sz="4000"/>
              <a:t>Unidade I: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oto Sans Symbols"/>
              <a:buChar char="❖"/>
            </a:pPr>
            <a:r>
              <a:rPr lang="pt-BR" sz="4000"/>
              <a:t>	HISTÓRICO E PRINCÍPIOS DE INTELIGÊNCIA ARTIFICIAL</a:t>
            </a:r>
            <a:endParaRPr/>
          </a:p>
          <a:p>
            <a:pPr indent="-457200" lvl="1" marL="114300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❖"/>
            </a:pPr>
            <a:r>
              <a:rPr lang="pt-BR" sz="3200"/>
              <a:t>Definições de Inteligência Artificial</a:t>
            </a:r>
            <a:endParaRPr/>
          </a:p>
          <a:p>
            <a:pPr indent="-457200" lvl="1" marL="114300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❖"/>
            </a:pPr>
            <a:r>
              <a:rPr lang="pt-BR" sz="3200"/>
              <a:t>Histórico da Inteligência Artificial</a:t>
            </a:r>
            <a:endParaRPr/>
          </a:p>
          <a:p>
            <a:pPr indent="-457200" lvl="1" marL="114300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❖"/>
            </a:pPr>
            <a:r>
              <a:rPr lang="pt-BR" sz="3200"/>
              <a:t>Paradigmas da Inteligência Artificial</a:t>
            </a:r>
            <a:endParaRPr/>
          </a:p>
          <a:p>
            <a:pPr indent="-457200" lvl="1" marL="1143000" rtl="0" algn="just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❖"/>
            </a:pPr>
            <a:r>
              <a:rPr lang="pt-BR" sz="3200"/>
              <a:t>Linhas de pesquisa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e19d315a32_0_100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DIFERENÇA ENTRE AGENTES</a:t>
            </a:r>
            <a:endParaRPr/>
          </a:p>
        </p:txBody>
      </p:sp>
      <p:sp>
        <p:nvSpPr>
          <p:cNvPr id="186" name="Google Shape;186;g1e19d315a32_0_100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7" name="Google Shape;187;g1e19d315a32_0_100"/>
          <p:cNvSpPr txBox="1"/>
          <p:nvPr>
            <p:ph idx="1" type="body"/>
          </p:nvPr>
        </p:nvSpPr>
        <p:spPr>
          <a:xfrm>
            <a:off x="571500" y="1438275"/>
            <a:ext cx="50292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31800" lvl="0" marL="457200" rtl="0" algn="l">
              <a:spcBef>
                <a:spcPts val="5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Esse agente é inteligente?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Raciocínio</a:t>
            </a:r>
            <a:endParaRPr sz="24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Aprendizado</a:t>
            </a:r>
            <a:endParaRPr sz="24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Planejamento</a:t>
            </a:r>
            <a:endParaRPr sz="24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Criatividade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200"/>
              <a:t>A sequência de ações fez com que o robô aspirador passasse por uma </a:t>
            </a:r>
            <a:r>
              <a:rPr b="1" lang="pt-BR" sz="2200"/>
              <a:t>sequência</a:t>
            </a:r>
            <a:r>
              <a:rPr lang="pt-BR" sz="2200"/>
              <a:t> </a:t>
            </a:r>
            <a:r>
              <a:rPr b="1" lang="pt-BR" sz="2200"/>
              <a:t>de</a:t>
            </a:r>
            <a:r>
              <a:rPr lang="pt-BR" sz="2200"/>
              <a:t> </a:t>
            </a:r>
            <a:r>
              <a:rPr b="1" lang="pt-BR" sz="2200"/>
              <a:t>estados</a:t>
            </a:r>
            <a:r>
              <a:rPr lang="pt-BR" sz="2200"/>
              <a:t>. Se essa sequência é </a:t>
            </a:r>
            <a:r>
              <a:rPr lang="pt-BR" sz="2200" u="sng"/>
              <a:t>a</a:t>
            </a:r>
            <a:r>
              <a:rPr lang="pt-BR" sz="2200"/>
              <a:t> </a:t>
            </a:r>
            <a:r>
              <a:rPr lang="pt-BR" sz="2200" u="sng"/>
              <a:t>desejável</a:t>
            </a:r>
            <a:r>
              <a:rPr lang="pt-BR" sz="2200"/>
              <a:t>, então, é viável afirmar que o robô </a:t>
            </a:r>
            <a:r>
              <a:rPr lang="pt-BR" sz="2200" u="sng"/>
              <a:t>funcionou</a:t>
            </a:r>
            <a:r>
              <a:rPr lang="pt-BR" sz="2200"/>
              <a:t> </a:t>
            </a:r>
            <a:r>
              <a:rPr lang="pt-BR" sz="2200" u="sng"/>
              <a:t>bem</a:t>
            </a:r>
            <a:endParaRPr sz="1400"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200"/>
              <a:t>A medida de desempenho precisa ser uma </a:t>
            </a:r>
            <a:r>
              <a:rPr b="1" lang="pt-BR" sz="2200"/>
              <a:t>medida</a:t>
            </a:r>
            <a:r>
              <a:rPr lang="pt-BR" sz="2200"/>
              <a:t> </a:t>
            </a:r>
            <a:r>
              <a:rPr b="1" lang="pt-BR" sz="2200"/>
              <a:t>objetiva</a:t>
            </a:r>
            <a:r>
              <a:rPr lang="pt-BR" sz="2200"/>
              <a:t>, que tenha sido planejada na construção do robô</a:t>
            </a:r>
            <a:endParaRPr sz="3000"/>
          </a:p>
        </p:txBody>
      </p:sp>
      <p:pic>
        <p:nvPicPr>
          <p:cNvPr id="188" name="Google Shape;188;g1e19d315a32_0_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1625" y="1247775"/>
            <a:ext cx="620925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e19d315a32_0_111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CONCLUSÕES</a:t>
            </a:r>
            <a:endParaRPr/>
          </a:p>
        </p:txBody>
      </p:sp>
      <p:sp>
        <p:nvSpPr>
          <p:cNvPr id="195" name="Google Shape;195;g1e19d315a32_0_111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6" name="Google Shape;196;g1e19d315a32_0_111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Agente inteligente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Próxima aula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pt-BR"/>
              <a:t>Linhas de pesquisa da inteligência artificial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e19d315a32_1_0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pt-BR"/>
              <a:t>REFERÊNCIAS E INDICAÇÕES</a:t>
            </a:r>
            <a:endParaRPr/>
          </a:p>
        </p:txBody>
      </p:sp>
      <p:sp>
        <p:nvSpPr>
          <p:cNvPr id="202" name="Google Shape;202;g1e19d315a32_1_0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3" name="Google Shape;203;g1e19d315a32_1_0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572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pt-BR" sz="3600"/>
              <a:t>Livros gerais, em português</a:t>
            </a:r>
            <a:endParaRPr/>
          </a:p>
          <a:p>
            <a:pPr indent="-431800" lvl="1" marL="9144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Bittencourt, G. Inteligência Artificial: ferramentas e teorias (terceira edição). Editora da UFSC, Florianópolis, 2006.</a:t>
            </a:r>
            <a:endParaRPr/>
          </a:p>
          <a:p>
            <a:pPr indent="-431800" lvl="1" marL="9144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Rich, E. &amp; Knight, K. Inteligência Artificial. Makron Books, Rio de Janeiro, 1994.</a:t>
            </a:r>
            <a:endParaRPr/>
          </a:p>
          <a:p>
            <a:pPr indent="-431800" lvl="1" marL="9144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RUSSELL, S. e NORVIG, P. Inteligência Artificial. Editora Campus, 2004 </a:t>
            </a:r>
            <a:endParaRPr/>
          </a:p>
          <a:p>
            <a:pPr indent="-431800" lvl="1" marL="9144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LUGER, G. Inteligência Artificial: estruturas e estratégias para a solução de problemas complexos. Bookman. Porto Alegre, 2004 </a:t>
            </a:r>
            <a:endParaRPr sz="3200"/>
          </a:p>
          <a:p>
            <a:pPr indent="-431800" lvl="1" marL="9144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Luciano Frontino Medeiros - Inteligência artificial aplicada: uma abordagem introdutória. Curitiba: InterSaberes, 2018.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e19d315a32_0_23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CONTEÚDO DA AULA</a:t>
            </a:r>
            <a:endParaRPr/>
          </a:p>
        </p:txBody>
      </p:sp>
      <p:sp>
        <p:nvSpPr>
          <p:cNvPr id="47" name="Google Shape;47;g1e19d315a32_0_23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8" name="Google Shape;48;g1e19d315a32_0_23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Agente inteligente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1e19d315a32_0_47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RELEMBRANDO</a:t>
            </a:r>
            <a:endParaRPr/>
          </a:p>
        </p:txBody>
      </p:sp>
      <p:sp>
        <p:nvSpPr>
          <p:cNvPr id="55" name="Google Shape;55;g1e19d315a32_0_47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6" name="Google Shape;56;g1e19d315a32_0_47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História da inteligência artificial e evolução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>
            <p:ph type="title"/>
          </p:nvPr>
        </p:nvSpPr>
        <p:spPr>
          <a:xfrm>
            <a:off x="571500" y="365125"/>
            <a:ext cx="11112500" cy="7855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62" name="Google Shape;62;p3"/>
          <p:cNvSpPr txBox="1"/>
          <p:nvPr>
            <p:ph idx="12" type="sldNum"/>
          </p:nvPr>
        </p:nvSpPr>
        <p:spPr>
          <a:xfrm>
            <a:off x="-38100" y="0"/>
            <a:ext cx="482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3" name="Google Shape;63;p3"/>
          <p:cNvSpPr txBox="1"/>
          <p:nvPr>
            <p:ph idx="1" type="body"/>
          </p:nvPr>
        </p:nvSpPr>
        <p:spPr>
          <a:xfrm>
            <a:off x="571500" y="1438275"/>
            <a:ext cx="11417300" cy="4924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71500" lvl="0" marL="5715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oto Sans Symbols"/>
              <a:buChar char="❖"/>
            </a:pPr>
            <a:r>
              <a:rPr lang="pt-BR" sz="4000"/>
              <a:t>A inteligência artificial (IA) buscou reproduzir computacionalmente os sistemas biológicos de inteligência presente nos seres humanos</a:t>
            </a:r>
            <a:endParaRPr/>
          </a:p>
          <a:p>
            <a:pPr indent="-317500" lvl="0" marL="5715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oto Sans Symbols"/>
              <a:buNone/>
            </a:pPr>
            <a:r>
              <a:t/>
            </a:r>
            <a:endParaRPr sz="4000"/>
          </a:p>
          <a:p>
            <a:pPr indent="-571500" lvl="0" marL="5715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oto Sans Symbols"/>
              <a:buChar char="❖"/>
            </a:pPr>
            <a:r>
              <a:rPr lang="pt-BR" sz="4000"/>
              <a:t>Baseado na ideia de que o sistema inteligente humano levou inúmeros anos para se aperfeiçoar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/>
          <p:nvPr>
            <p:ph type="title"/>
          </p:nvPr>
        </p:nvSpPr>
        <p:spPr>
          <a:xfrm>
            <a:off x="571500" y="365125"/>
            <a:ext cx="11112500" cy="7855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pt-BR"/>
              <a:t>CARACTERÍSTICAS DA INTELIGÊNCIA ARTIFICIAL</a:t>
            </a:r>
            <a:endParaRPr/>
          </a:p>
        </p:txBody>
      </p:sp>
      <p:sp>
        <p:nvSpPr>
          <p:cNvPr id="69" name="Google Shape;69;p4"/>
          <p:cNvSpPr txBox="1"/>
          <p:nvPr>
            <p:ph idx="12" type="sldNum"/>
          </p:nvPr>
        </p:nvSpPr>
        <p:spPr>
          <a:xfrm>
            <a:off x="-38100" y="0"/>
            <a:ext cx="482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0" name="Google Shape;70;p4"/>
          <p:cNvSpPr txBox="1"/>
          <p:nvPr>
            <p:ph idx="1" type="body"/>
          </p:nvPr>
        </p:nvSpPr>
        <p:spPr>
          <a:xfrm>
            <a:off x="571500" y="1438275"/>
            <a:ext cx="11417300" cy="4924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82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Char char="●"/>
            </a:pPr>
            <a:r>
              <a:rPr b="0" i="0" lang="pt-BR" sz="4000" u="none" strike="noStrike">
                <a:solidFill>
                  <a:srgbClr val="000000"/>
                </a:solidFill>
              </a:rPr>
              <a:t>Inteligência artificial (IA) é a capacidade de uma máquina reproduzir habilidades semelhantes às humanas</a:t>
            </a:r>
            <a:endParaRPr/>
          </a:p>
          <a:p>
            <a:pPr indent="-4318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○"/>
            </a:pPr>
            <a:r>
              <a:rPr b="0" i="0" lang="pt-BR" sz="3200" u="none" strike="noStrike">
                <a:solidFill>
                  <a:srgbClr val="000000"/>
                </a:solidFill>
              </a:rPr>
              <a:t>Raciocínio</a:t>
            </a:r>
            <a:endParaRPr/>
          </a:p>
          <a:p>
            <a:pPr indent="-4318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○"/>
            </a:pPr>
            <a:r>
              <a:rPr lang="pt-BR" sz="3200">
                <a:solidFill>
                  <a:srgbClr val="000000"/>
                </a:solidFill>
              </a:rPr>
              <a:t>A</a:t>
            </a:r>
            <a:r>
              <a:rPr b="0" i="0" lang="pt-BR" sz="3200" u="none" strike="noStrike">
                <a:solidFill>
                  <a:srgbClr val="000000"/>
                </a:solidFill>
              </a:rPr>
              <a:t>prendizado</a:t>
            </a:r>
            <a:endParaRPr/>
          </a:p>
          <a:p>
            <a:pPr indent="-4318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○"/>
            </a:pPr>
            <a:r>
              <a:rPr lang="pt-BR" sz="3200">
                <a:solidFill>
                  <a:srgbClr val="000000"/>
                </a:solidFill>
              </a:rPr>
              <a:t>P</a:t>
            </a:r>
            <a:r>
              <a:rPr b="0" i="0" lang="pt-BR" sz="3200" u="none" strike="noStrike">
                <a:solidFill>
                  <a:srgbClr val="000000"/>
                </a:solidFill>
              </a:rPr>
              <a:t>lanejamento</a:t>
            </a:r>
            <a:endParaRPr/>
          </a:p>
          <a:p>
            <a:pPr indent="-4318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○"/>
            </a:pPr>
            <a:r>
              <a:rPr lang="pt-BR" sz="3200">
                <a:solidFill>
                  <a:srgbClr val="000000"/>
                </a:solidFill>
              </a:rPr>
              <a:t>C</a:t>
            </a:r>
            <a:r>
              <a:rPr b="0" i="0" lang="pt-BR" sz="3200" u="none" strike="noStrike">
                <a:solidFill>
                  <a:srgbClr val="000000"/>
                </a:solidFill>
              </a:rPr>
              <a:t>riatividade</a:t>
            </a:r>
            <a:endParaRPr sz="5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e19d315a32_0_0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pt-BR"/>
              <a:t>LINHA DO TEMPO DA IA</a:t>
            </a:r>
            <a:endParaRPr/>
          </a:p>
        </p:txBody>
      </p:sp>
      <p:sp>
        <p:nvSpPr>
          <p:cNvPr id="76" name="Google Shape;76;g1e19d315a32_0_0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7" name="Google Shape;77;g1e19d315a32_0_0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82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pt-BR" sz="4000"/>
              <a:t>2010 e 2020</a:t>
            </a:r>
            <a:endParaRPr/>
          </a:p>
          <a:p>
            <a:pPr indent="-4318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Deep learning</a:t>
            </a:r>
            <a:endParaRPr sz="3200"/>
          </a:p>
          <a:p>
            <a:pPr indent="-4318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Chatbots</a:t>
            </a:r>
            <a:endParaRPr sz="3200"/>
          </a:p>
          <a:p>
            <a:pPr indent="-4318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Reconhecimento de padrões em imagem</a:t>
            </a:r>
            <a:endParaRPr/>
          </a:p>
          <a:p>
            <a:pPr indent="-4318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ChatGPT, Chat Bing</a:t>
            </a:r>
            <a:endParaRPr/>
          </a:p>
          <a:p>
            <a:pPr indent="-4318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Grande capacidade de processamento e armazenamento de dados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/>
          <p:nvPr>
            <p:ph type="title"/>
          </p:nvPr>
        </p:nvSpPr>
        <p:spPr>
          <a:xfrm>
            <a:off x="571500" y="365125"/>
            <a:ext cx="11112500" cy="7855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pt-BR"/>
              <a:t>AGENTE INTELIGENTE</a:t>
            </a:r>
            <a:endParaRPr/>
          </a:p>
        </p:txBody>
      </p:sp>
      <p:sp>
        <p:nvSpPr>
          <p:cNvPr id="83" name="Google Shape;83;p5"/>
          <p:cNvSpPr txBox="1"/>
          <p:nvPr>
            <p:ph idx="12" type="sldNum"/>
          </p:nvPr>
        </p:nvSpPr>
        <p:spPr>
          <a:xfrm>
            <a:off x="-38100" y="0"/>
            <a:ext cx="482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4" name="Google Shape;84;p5"/>
          <p:cNvSpPr txBox="1"/>
          <p:nvPr>
            <p:ph idx="1" type="body"/>
          </p:nvPr>
        </p:nvSpPr>
        <p:spPr>
          <a:xfrm>
            <a:off x="571500" y="1438275"/>
            <a:ext cx="11417300" cy="4924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826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pt-BR" sz="4000"/>
              <a:t>Um agente é simplesmente algo que age (a palavra agente vem do latino agere, que significa fazer)</a:t>
            </a:r>
            <a:endParaRPr/>
          </a:p>
          <a:p>
            <a:pPr indent="-4826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pt-BR" sz="4000"/>
              <a:t>Espera-se que um agente computacional faça mais: </a:t>
            </a:r>
            <a:endParaRPr/>
          </a:p>
          <a:p>
            <a:pPr indent="-431800" lvl="1" marL="9144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Opere sob controle autônomo</a:t>
            </a:r>
            <a:endParaRPr/>
          </a:p>
          <a:p>
            <a:pPr indent="-431800" lvl="1" marL="9144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Perceba seu ambiente, persista por um período de tempo prolongado, adapte-se a mudanças</a:t>
            </a:r>
            <a:endParaRPr/>
          </a:p>
          <a:p>
            <a:pPr indent="-431800" lvl="1" marL="9144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t-BR" sz="3200"/>
              <a:t>Seja capaz de criar e perseguir metas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e19d315a32_0_54"/>
          <p:cNvSpPr txBox="1"/>
          <p:nvPr>
            <p:ph type="title"/>
          </p:nvPr>
        </p:nvSpPr>
        <p:spPr>
          <a:xfrm>
            <a:off x="571500" y="365125"/>
            <a:ext cx="11112600" cy="78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CONTEÚDO DA AULA</a:t>
            </a:r>
            <a:endParaRPr/>
          </a:p>
        </p:txBody>
      </p:sp>
      <p:sp>
        <p:nvSpPr>
          <p:cNvPr id="91" name="Google Shape;91;g1e19d315a32_0_54"/>
          <p:cNvSpPr txBox="1"/>
          <p:nvPr>
            <p:ph idx="12" type="sldNum"/>
          </p:nvPr>
        </p:nvSpPr>
        <p:spPr>
          <a:xfrm>
            <a:off x="-38100" y="0"/>
            <a:ext cx="482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2" name="Google Shape;92;g1e19d315a32_0_54"/>
          <p:cNvSpPr txBox="1"/>
          <p:nvPr>
            <p:ph idx="1" type="body"/>
          </p:nvPr>
        </p:nvSpPr>
        <p:spPr>
          <a:xfrm>
            <a:off x="571500" y="1438275"/>
            <a:ext cx="11417400" cy="492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31800" lvl="0" marL="457200" rtl="0" algn="l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/>
              <a:t>Agente inteligente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Modelo PowerPoint 2022">
      <a:dk1>
        <a:srgbClr val="000000"/>
      </a:dk1>
      <a:lt1>
        <a:srgbClr val="FFFFFF"/>
      </a:lt1>
      <a:dk2>
        <a:srgbClr val="C00000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C00000"/>
      </a:hlink>
      <a:folHlink>
        <a:srgbClr val="C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2022-03-28T12:51:30Z</dcterms:created>
  <dc:creator>Sandro Pavan</dc:creator>
</cp:coreProperties>
</file>